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1" r:id="rId3"/>
    <p:sldId id="296" r:id="rId4"/>
    <p:sldId id="361" r:id="rId5"/>
    <p:sldId id="363" r:id="rId6"/>
    <p:sldId id="321" r:id="rId7"/>
    <p:sldId id="364" r:id="rId8"/>
    <p:sldId id="365" r:id="rId9"/>
    <p:sldId id="373" r:id="rId10"/>
    <p:sldId id="343" r:id="rId11"/>
    <p:sldId id="347" r:id="rId12"/>
    <p:sldId id="350" r:id="rId13"/>
    <p:sldId id="316" r:id="rId14"/>
    <p:sldId id="377" r:id="rId15"/>
    <p:sldId id="366" r:id="rId16"/>
    <p:sldId id="352" r:id="rId17"/>
    <p:sldId id="375" r:id="rId18"/>
    <p:sldId id="376" r:id="rId19"/>
    <p:sldId id="353" r:id="rId20"/>
    <p:sldId id="374" r:id="rId21"/>
    <p:sldId id="325" r:id="rId22"/>
    <p:sldId id="367" r:id="rId23"/>
    <p:sldId id="368" r:id="rId24"/>
    <p:sldId id="372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6270" autoAdjust="0"/>
  </p:normalViewPr>
  <p:slideViewPr>
    <p:cSldViewPr snapToGrid="0">
      <p:cViewPr varScale="1">
        <p:scale>
          <a:sx n="112" d="100"/>
          <a:sy n="112" d="100"/>
        </p:scale>
        <p:origin x="37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64462-AC93-44CD-BEEB-8E425073CC1B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7FA58-F661-4166-B4EB-4C333470AD4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обслуживаемого населения  </a:t>
          </a:r>
        </a:p>
        <a:p>
          <a:r>
            <a:rPr lang="ru-RU" sz="1800" b="1" dirty="0" smtClean="0">
              <a:solidFill>
                <a:srgbClr val="000000"/>
              </a:solidFill>
              <a:effectLst/>
              <a:latin typeface="Times New Roman"/>
              <a:ea typeface="Times New Roman"/>
            </a:rPr>
            <a:t>107 801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F52C7-9EAB-4D0D-B949-59C2D46168B6}" type="parTrans" cxnId="{DF4F235B-DF37-4A1A-8F7F-A3C4A22BF394}">
      <dgm:prSet/>
      <dgm:spPr/>
      <dgm:t>
        <a:bodyPr/>
        <a:lstStyle/>
        <a:p>
          <a:endParaRPr lang="ru-RU"/>
        </a:p>
      </dgm:t>
    </dgm:pt>
    <dgm:pt modelId="{E49A3EA1-ACE6-4E94-9B72-2B5519E2127E}" type="sibTrans" cxnId="{DF4F235B-DF37-4A1A-8F7F-A3C4A22BF394}">
      <dgm:prSet/>
      <dgm:spPr/>
      <dgm:t>
        <a:bodyPr/>
        <a:lstStyle/>
        <a:p>
          <a:endParaRPr lang="ru-RU"/>
        </a:p>
      </dgm:t>
    </dgm:pt>
    <dgm:pt modelId="{CD17E2F9-A044-454A-A67C-21D69F01BBF9}">
      <dgm:prSet phldrT="[Текст]" custT="1"/>
      <dgm:spPr/>
      <dgm:t>
        <a:bodyPr/>
        <a:lstStyle/>
        <a:p>
          <a:pPr algn="ctr"/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EE8BE79C-381F-4431-9758-086C9088B3B5}" type="parTrans" cxnId="{76B6DDC2-2504-4DBC-BCD6-73808EAB2C89}">
      <dgm:prSet/>
      <dgm:spPr/>
      <dgm:t>
        <a:bodyPr/>
        <a:lstStyle/>
        <a:p>
          <a:endParaRPr lang="ru-RU"/>
        </a:p>
      </dgm:t>
    </dgm:pt>
    <dgm:pt modelId="{4F97797D-6CEE-4015-A420-67C85632F9B1}" type="sibTrans" cxnId="{76B6DDC2-2504-4DBC-BCD6-73808EAB2C89}">
      <dgm:prSet/>
      <dgm:spPr/>
      <dgm:t>
        <a:bodyPr/>
        <a:lstStyle/>
        <a:p>
          <a:endParaRPr lang="ru-RU"/>
        </a:p>
      </dgm:t>
    </dgm:pt>
    <dgm:pt modelId="{644F6819-C044-48C1-AE54-6A5E35A693E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лица трудоспособного возраста </a:t>
          </a:r>
        </a:p>
        <a:p>
          <a:r>
            <a:rPr lang="ru-RU" sz="1800" b="1" dirty="0" smtClean="0">
              <a:effectLst/>
              <a:latin typeface="Times New Roman"/>
              <a:ea typeface="Times New Roman"/>
            </a:rPr>
            <a:t>                                 67837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человек 64,4%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85B8A8-6DFF-46F5-BDF6-4B2047536901}" type="parTrans" cxnId="{53B4A8B1-8474-43A4-9672-F51BE3CF0E31}">
      <dgm:prSet/>
      <dgm:spPr/>
      <dgm:t>
        <a:bodyPr/>
        <a:lstStyle/>
        <a:p>
          <a:endParaRPr lang="ru-RU"/>
        </a:p>
      </dgm:t>
    </dgm:pt>
    <dgm:pt modelId="{EBC9D3B2-11F5-4F36-ACEF-1DB5AD5BE37F}" type="sibTrans" cxnId="{53B4A8B1-8474-43A4-9672-F51BE3CF0E31}">
      <dgm:prSet/>
      <dgm:spPr/>
      <dgm:t>
        <a:bodyPr/>
        <a:lstStyle/>
        <a:p>
          <a:endParaRPr lang="ru-RU"/>
        </a:p>
      </dgm:t>
    </dgm:pt>
    <dgm:pt modelId="{B2C5500F-F423-4E36-BF40-F1C70B44512A}">
      <dgm:prSet phldrT="[Текст]" custT="1"/>
      <dgm:spPr/>
      <dgm:t>
        <a:bodyPr/>
        <a:lstStyle/>
        <a:p>
          <a:pPr algn="ctr"/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D4A20499-B602-47B1-8C27-4C6B17C2327A}" type="parTrans" cxnId="{E608FA74-4E68-40A5-B0B3-D3E60BBA421A}">
      <dgm:prSet/>
      <dgm:spPr/>
      <dgm:t>
        <a:bodyPr/>
        <a:lstStyle/>
        <a:p>
          <a:endParaRPr lang="ru-RU"/>
        </a:p>
      </dgm:t>
    </dgm:pt>
    <dgm:pt modelId="{4081E2AB-65D1-44D8-BCF6-B860A11B62E9}" type="sibTrans" cxnId="{E608FA74-4E68-40A5-B0B3-D3E60BBA421A}">
      <dgm:prSet/>
      <dgm:spPr/>
      <dgm:t>
        <a:bodyPr/>
        <a:lstStyle/>
        <a:p>
          <a:endParaRPr lang="ru-RU"/>
        </a:p>
      </dgm:t>
    </dgm:pt>
    <dgm:pt modelId="{ACBF717E-A2CE-4A48-811B-170603010A3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лица старше трудоспособного возраста</a:t>
          </a:r>
        </a:p>
        <a:p>
          <a:r>
            <a:rPr lang="ru-RU" sz="1800" b="1" dirty="0" smtClean="0">
              <a:effectLst/>
              <a:latin typeface="Times New Roman"/>
              <a:ea typeface="Times New Roman"/>
            </a:rPr>
            <a:t>39964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человек 35,6%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E7481-4CFA-42BC-8170-69C305E41873}" type="parTrans" cxnId="{26C3BC03-407E-4536-A85A-E1B0647C2F86}">
      <dgm:prSet/>
      <dgm:spPr/>
      <dgm:t>
        <a:bodyPr/>
        <a:lstStyle/>
        <a:p>
          <a:endParaRPr lang="ru-RU"/>
        </a:p>
      </dgm:t>
    </dgm:pt>
    <dgm:pt modelId="{DE5E0F7F-A61C-4149-A219-0917B05F15A3}" type="sibTrans" cxnId="{26C3BC03-407E-4536-A85A-E1B0647C2F86}">
      <dgm:prSet/>
      <dgm:spPr/>
      <dgm:t>
        <a:bodyPr/>
        <a:lstStyle/>
        <a:p>
          <a:endParaRPr lang="ru-RU"/>
        </a:p>
      </dgm:t>
    </dgm:pt>
    <dgm:pt modelId="{BD46876F-2E63-4A56-8A5B-0ADB730E40F3}">
      <dgm:prSet phldrT="[Текст]" custT="1"/>
      <dgm:spPr/>
      <dgm:t>
        <a:bodyPr/>
        <a:lstStyle/>
        <a:p>
          <a:pPr algn="ctr"/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7F30F212-DC08-42B1-9268-1BEAB4745B3B}" type="parTrans" cxnId="{A00607E8-4066-413A-92D4-A7807F18BEFF}">
      <dgm:prSet/>
      <dgm:spPr/>
      <dgm:t>
        <a:bodyPr/>
        <a:lstStyle/>
        <a:p>
          <a:endParaRPr lang="ru-RU"/>
        </a:p>
      </dgm:t>
    </dgm:pt>
    <dgm:pt modelId="{FCC9AAAB-6AF5-41C0-80B2-6E3A87EC41DB}" type="sibTrans" cxnId="{A00607E8-4066-413A-92D4-A7807F18BEFF}">
      <dgm:prSet/>
      <dgm:spPr/>
      <dgm:t>
        <a:bodyPr/>
        <a:lstStyle/>
        <a:p>
          <a:endParaRPr lang="ru-RU"/>
        </a:p>
      </dgm:t>
    </dgm:pt>
    <dgm:pt modelId="{F2D9A89E-77AC-44E7-9931-7B40686DC657}" type="pres">
      <dgm:prSet presAssocID="{5AE64462-AC93-44CD-BEEB-8E425073CC1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F1F7F71-20B8-42C4-8774-767F4C014BAA}" type="pres">
      <dgm:prSet presAssocID="{EA27FA58-F661-4166-B4EB-4C333470AD4E}" presName="Accent1" presStyleCnt="0"/>
      <dgm:spPr/>
      <dgm:t>
        <a:bodyPr/>
        <a:lstStyle/>
        <a:p>
          <a:endParaRPr lang="ru-RU"/>
        </a:p>
      </dgm:t>
    </dgm:pt>
    <dgm:pt modelId="{06EB77D7-82A2-4CC1-8CFB-76E9CD9B5B04}" type="pres">
      <dgm:prSet presAssocID="{EA27FA58-F661-4166-B4EB-4C333470AD4E}" presName="Accent" presStyleLbl="node1" presStyleIdx="0" presStyleCnt="3" custScaleX="189523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F28ED645-10AF-4EA1-8C96-023C8ECA4DFF}" type="pres">
      <dgm:prSet presAssocID="{EA27FA58-F661-4166-B4EB-4C333470AD4E}" presName="Child1" presStyleLbl="revTx" presStyleIdx="0" presStyleCnt="6" custScaleX="143287" custLinFactNeighborX="8841" custLinFactNeighborY="1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6C69A-89A5-40EB-955C-7A5D9E908FBB}" type="pres">
      <dgm:prSet presAssocID="{EA27FA58-F661-4166-B4EB-4C333470AD4E}" presName="Parent1" presStyleLbl="revTx" presStyleIdx="1" presStyleCnt="6" custScaleX="227102" custScaleY="160767" custLinFactNeighborY="-98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94E86-5083-425A-B98A-E899FBDA59D6}" type="pres">
      <dgm:prSet presAssocID="{644F6819-C044-48C1-AE54-6A5E35A693E3}" presName="Accent2" presStyleCnt="0"/>
      <dgm:spPr/>
      <dgm:t>
        <a:bodyPr/>
        <a:lstStyle/>
        <a:p>
          <a:endParaRPr lang="ru-RU"/>
        </a:p>
      </dgm:t>
    </dgm:pt>
    <dgm:pt modelId="{BB67306B-C7AC-47EB-873B-07CBA750BEE3}" type="pres">
      <dgm:prSet presAssocID="{644F6819-C044-48C1-AE54-6A5E35A693E3}" presName="Accent" presStyleLbl="node1" presStyleIdx="1" presStyleCnt="3" custScaleX="108358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4FEF164C-667B-4966-8138-295973A0CC6C}" type="pres">
      <dgm:prSet presAssocID="{644F6819-C044-48C1-AE54-6A5E35A693E3}" presName="Child2" presStyleLbl="revTx" presStyleIdx="2" presStyleCnt="6" custScaleX="121055" custLinFactNeighborX="53250" custLinFactNeighborY="-12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CFF2E-9EF2-4825-BB01-8773B34B1276}" type="pres">
      <dgm:prSet presAssocID="{644F6819-C044-48C1-AE54-6A5E35A693E3}" presName="Parent2" presStyleLbl="revTx" presStyleIdx="3" presStyleCnt="6" custScaleX="386298" custScaleY="207370" custLinFactNeighborX="-7011" custLinFactNeighborY="-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EE917-6042-4DE7-9FF9-3CA16BA81F75}" type="pres">
      <dgm:prSet presAssocID="{ACBF717E-A2CE-4A48-811B-170603010A35}" presName="Accent3" presStyleCnt="0"/>
      <dgm:spPr/>
      <dgm:t>
        <a:bodyPr/>
        <a:lstStyle/>
        <a:p>
          <a:endParaRPr lang="ru-RU"/>
        </a:p>
      </dgm:t>
    </dgm:pt>
    <dgm:pt modelId="{031D96BB-EC69-4DD8-AF7C-2B66DA8D1EFB}" type="pres">
      <dgm:prSet presAssocID="{ACBF717E-A2CE-4A48-811B-170603010A35}" presName="Accent" presStyleLbl="node1" presStyleIdx="2" presStyleCnt="3" custScaleX="182136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57138C7A-13F9-4DC8-B90E-C74A1BF737D1}" type="pres">
      <dgm:prSet presAssocID="{ACBF717E-A2CE-4A48-811B-170603010A35}" presName="Child3" presStyleLbl="revTx" presStyleIdx="4" presStyleCnt="6" custScaleX="122674" custLinFactNeighborX="10969" custLinFactNeighborY="-105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304AD-5FFF-4A8F-9ADB-509853A69B20}" type="pres">
      <dgm:prSet presAssocID="{ACBF717E-A2CE-4A48-811B-170603010A35}" presName="Parent3" presStyleLbl="revTx" presStyleIdx="5" presStyleCnt="6" custScaleX="4057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08FA74-4E68-40A5-B0B3-D3E60BBA421A}" srcId="{644F6819-C044-48C1-AE54-6A5E35A693E3}" destId="{B2C5500F-F423-4E36-BF40-F1C70B44512A}" srcOrd="0" destOrd="0" parTransId="{D4A20499-B602-47B1-8C27-4C6B17C2327A}" sibTransId="{4081E2AB-65D1-44D8-BCF6-B860A11B62E9}"/>
    <dgm:cxn modelId="{D20DB336-A9BA-400B-9ACE-B125A650790D}" type="presOf" srcId="{CD17E2F9-A044-454A-A67C-21D69F01BBF9}" destId="{F28ED645-10AF-4EA1-8C96-023C8ECA4DFF}" srcOrd="0" destOrd="0" presId="urn:microsoft.com/office/officeart/2009/layout/CircleArrowProcess"/>
    <dgm:cxn modelId="{C04AAFAF-F57D-4430-972E-41DDDE5E1D3F}" type="presOf" srcId="{ACBF717E-A2CE-4A48-811B-170603010A35}" destId="{F1D304AD-5FFF-4A8F-9ADB-509853A69B20}" srcOrd="0" destOrd="0" presId="urn:microsoft.com/office/officeart/2009/layout/CircleArrowProcess"/>
    <dgm:cxn modelId="{76B6DDC2-2504-4DBC-BCD6-73808EAB2C89}" srcId="{EA27FA58-F661-4166-B4EB-4C333470AD4E}" destId="{CD17E2F9-A044-454A-A67C-21D69F01BBF9}" srcOrd="0" destOrd="0" parTransId="{EE8BE79C-381F-4431-9758-086C9088B3B5}" sibTransId="{4F97797D-6CEE-4015-A420-67C85632F9B1}"/>
    <dgm:cxn modelId="{547B372B-9913-4C16-BA27-87763E0D40D6}" type="presOf" srcId="{5AE64462-AC93-44CD-BEEB-8E425073CC1B}" destId="{F2D9A89E-77AC-44E7-9931-7B40686DC657}" srcOrd="0" destOrd="0" presId="urn:microsoft.com/office/officeart/2009/layout/CircleArrowProcess"/>
    <dgm:cxn modelId="{DF4F235B-DF37-4A1A-8F7F-A3C4A22BF394}" srcId="{5AE64462-AC93-44CD-BEEB-8E425073CC1B}" destId="{EA27FA58-F661-4166-B4EB-4C333470AD4E}" srcOrd="0" destOrd="0" parTransId="{ADBF52C7-9EAB-4D0D-B949-59C2D46168B6}" sibTransId="{E49A3EA1-ACE6-4E94-9B72-2B5519E2127E}"/>
    <dgm:cxn modelId="{26C3BC03-407E-4536-A85A-E1B0647C2F86}" srcId="{5AE64462-AC93-44CD-BEEB-8E425073CC1B}" destId="{ACBF717E-A2CE-4A48-811B-170603010A35}" srcOrd="2" destOrd="0" parTransId="{0FCE7481-4CFA-42BC-8170-69C305E41873}" sibTransId="{DE5E0F7F-A61C-4149-A219-0917B05F15A3}"/>
    <dgm:cxn modelId="{53B4A8B1-8474-43A4-9672-F51BE3CF0E31}" srcId="{5AE64462-AC93-44CD-BEEB-8E425073CC1B}" destId="{644F6819-C044-48C1-AE54-6A5E35A693E3}" srcOrd="1" destOrd="0" parTransId="{B585B8A8-6DFF-46F5-BDF6-4B2047536901}" sibTransId="{EBC9D3B2-11F5-4F36-ACEF-1DB5AD5BE37F}"/>
    <dgm:cxn modelId="{F26D0BD8-2951-4FE1-ABEE-E49EDD7E6832}" type="presOf" srcId="{EA27FA58-F661-4166-B4EB-4C333470AD4E}" destId="{8756C69A-89A5-40EB-955C-7A5D9E908FBB}" srcOrd="0" destOrd="0" presId="urn:microsoft.com/office/officeart/2009/layout/CircleArrowProcess"/>
    <dgm:cxn modelId="{86F59F8B-26D3-48D8-9380-EA4231E5A35D}" type="presOf" srcId="{B2C5500F-F423-4E36-BF40-F1C70B44512A}" destId="{4FEF164C-667B-4966-8138-295973A0CC6C}" srcOrd="0" destOrd="0" presId="urn:microsoft.com/office/officeart/2009/layout/CircleArrowProcess"/>
    <dgm:cxn modelId="{BAD11FE8-68B1-4E96-BF8A-B271D39BC6B8}" type="presOf" srcId="{BD46876F-2E63-4A56-8A5B-0ADB730E40F3}" destId="{57138C7A-13F9-4DC8-B90E-C74A1BF737D1}" srcOrd="0" destOrd="0" presId="urn:microsoft.com/office/officeart/2009/layout/CircleArrowProcess"/>
    <dgm:cxn modelId="{A00607E8-4066-413A-92D4-A7807F18BEFF}" srcId="{ACBF717E-A2CE-4A48-811B-170603010A35}" destId="{BD46876F-2E63-4A56-8A5B-0ADB730E40F3}" srcOrd="0" destOrd="0" parTransId="{7F30F212-DC08-42B1-9268-1BEAB4745B3B}" sibTransId="{FCC9AAAB-6AF5-41C0-80B2-6E3A87EC41DB}"/>
    <dgm:cxn modelId="{7B020F0F-5C1C-415D-8FD7-4A9A3EA36110}" type="presOf" srcId="{644F6819-C044-48C1-AE54-6A5E35A693E3}" destId="{971CFF2E-9EF2-4825-BB01-8773B34B1276}" srcOrd="0" destOrd="0" presId="urn:microsoft.com/office/officeart/2009/layout/CircleArrowProcess"/>
    <dgm:cxn modelId="{EB2A0268-C554-4742-BED6-44FD62DFEED6}" type="presParOf" srcId="{F2D9A89E-77AC-44E7-9931-7B40686DC657}" destId="{7F1F7F71-20B8-42C4-8774-767F4C014BAA}" srcOrd="0" destOrd="0" presId="urn:microsoft.com/office/officeart/2009/layout/CircleArrowProcess"/>
    <dgm:cxn modelId="{3BF12D30-8B89-40A2-A303-E99C86A51A14}" type="presParOf" srcId="{7F1F7F71-20B8-42C4-8774-767F4C014BAA}" destId="{06EB77D7-82A2-4CC1-8CFB-76E9CD9B5B04}" srcOrd="0" destOrd="0" presId="urn:microsoft.com/office/officeart/2009/layout/CircleArrowProcess"/>
    <dgm:cxn modelId="{0EE8F89F-B36E-45E7-B59B-F4E52B86C296}" type="presParOf" srcId="{F2D9A89E-77AC-44E7-9931-7B40686DC657}" destId="{F28ED645-10AF-4EA1-8C96-023C8ECA4DFF}" srcOrd="1" destOrd="0" presId="urn:microsoft.com/office/officeart/2009/layout/CircleArrowProcess"/>
    <dgm:cxn modelId="{3197D619-CB4B-453A-AE8B-D7B62FDA9307}" type="presParOf" srcId="{F2D9A89E-77AC-44E7-9931-7B40686DC657}" destId="{8756C69A-89A5-40EB-955C-7A5D9E908FBB}" srcOrd="2" destOrd="0" presId="urn:microsoft.com/office/officeart/2009/layout/CircleArrowProcess"/>
    <dgm:cxn modelId="{0F37B3C0-F5BF-4AC0-A040-0FF392EAF6C7}" type="presParOf" srcId="{F2D9A89E-77AC-44E7-9931-7B40686DC657}" destId="{FCF94E86-5083-425A-B98A-E899FBDA59D6}" srcOrd="3" destOrd="0" presId="urn:microsoft.com/office/officeart/2009/layout/CircleArrowProcess"/>
    <dgm:cxn modelId="{E85B3EAE-62C8-4B9A-A628-707107C5A1C1}" type="presParOf" srcId="{FCF94E86-5083-425A-B98A-E899FBDA59D6}" destId="{BB67306B-C7AC-47EB-873B-07CBA750BEE3}" srcOrd="0" destOrd="0" presId="urn:microsoft.com/office/officeart/2009/layout/CircleArrowProcess"/>
    <dgm:cxn modelId="{50D14A11-CC54-48CD-A4CB-1F9300081FFD}" type="presParOf" srcId="{F2D9A89E-77AC-44E7-9931-7B40686DC657}" destId="{4FEF164C-667B-4966-8138-295973A0CC6C}" srcOrd="4" destOrd="0" presId="urn:microsoft.com/office/officeart/2009/layout/CircleArrowProcess"/>
    <dgm:cxn modelId="{55EE34A5-C3F8-4FB0-9AC8-607F2034DEBD}" type="presParOf" srcId="{F2D9A89E-77AC-44E7-9931-7B40686DC657}" destId="{971CFF2E-9EF2-4825-BB01-8773B34B1276}" srcOrd="5" destOrd="0" presId="urn:microsoft.com/office/officeart/2009/layout/CircleArrowProcess"/>
    <dgm:cxn modelId="{07A64A34-2F4B-4DB8-9429-41DEE510D8B2}" type="presParOf" srcId="{F2D9A89E-77AC-44E7-9931-7B40686DC657}" destId="{D6DEE917-6042-4DE7-9FF9-3CA16BA81F75}" srcOrd="6" destOrd="0" presId="urn:microsoft.com/office/officeart/2009/layout/CircleArrowProcess"/>
    <dgm:cxn modelId="{168D0788-B3D4-441E-A2D1-67FD8986220F}" type="presParOf" srcId="{D6DEE917-6042-4DE7-9FF9-3CA16BA81F75}" destId="{031D96BB-EC69-4DD8-AF7C-2B66DA8D1EFB}" srcOrd="0" destOrd="0" presId="urn:microsoft.com/office/officeart/2009/layout/CircleArrowProcess"/>
    <dgm:cxn modelId="{BE64B2F4-65E2-4357-99CA-5C593A433807}" type="presParOf" srcId="{F2D9A89E-77AC-44E7-9931-7B40686DC657}" destId="{57138C7A-13F9-4DC8-B90E-C74A1BF737D1}" srcOrd="7" destOrd="0" presId="urn:microsoft.com/office/officeart/2009/layout/CircleArrowProcess"/>
    <dgm:cxn modelId="{AD0D9B73-3DF4-4F6B-814F-A23F1178E632}" type="presParOf" srcId="{F2D9A89E-77AC-44E7-9931-7B40686DC657}" destId="{F1D304AD-5FFF-4A8F-9ADB-509853A69B20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CF768-CBCB-4B56-B32D-6DE3970D571D}" type="doc">
      <dgm:prSet loTypeId="urn:microsoft.com/office/officeart/2005/8/layout/orgChart1" loCatId="hierarchy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4AFC13E-278E-4BDA-9152-765B810652C5}" type="pres">
      <dgm:prSet presAssocID="{0D0CF768-CBCB-4B56-B32D-6DE3970D57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180BE7DF-79A6-4969-8600-87DE01855FC5}" type="presOf" srcId="{0D0CF768-CBCB-4B56-B32D-6DE3970D571D}" destId="{C4AFC13E-278E-4BDA-9152-765B810652C5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0BF653-BB55-45DF-B379-924A00CBEB19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0BDF58F-E199-45D7-8963-07A4C55784B2}" type="pres">
      <dgm:prSet presAssocID="{990BF653-BB55-45DF-B379-924A00CBEB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B2E15-CF65-40CC-8337-C7AA77549EC2}" type="presOf" srcId="{990BF653-BB55-45DF-B379-924A00CBEB19}" destId="{00BDF58F-E199-45D7-8963-07A4C55784B2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0BF653-BB55-45DF-B379-924A00CBEB19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0BDF58F-E199-45D7-8963-07A4C55784B2}" type="pres">
      <dgm:prSet presAssocID="{990BF653-BB55-45DF-B379-924A00CBEB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D1B3A-17FD-47A7-AFF0-3FD6B474DB4B}" type="presOf" srcId="{990BF653-BB55-45DF-B379-924A00CBEB19}" destId="{00BDF58F-E199-45D7-8963-07A4C55784B2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773FC-5591-4171-9ABD-71C65EEE9908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39BFA-57FD-40E1-914D-360DCFA5C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2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9/30/2020 12:35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9430091"/>
            <a:ext cx="6117908" cy="496411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17907" y="9430091"/>
            <a:ext cx="678194" cy="496411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55AF-C603-43CA-9AB9-46F21F4844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4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55AF-C603-43CA-9AB9-46F21F48448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4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55AF-C603-43CA-9AB9-46F21F48448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4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9/30/2020 12:35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92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1DCC-E565-4E6E-9664-C0699389D9E8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91900" y="0"/>
            <a:ext cx="800100" cy="628650"/>
          </a:xfr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94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60EB-00B6-4339-AC5F-A569BED8EABB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6F2C-4014-4838-AFFA-56B1979A3B6E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2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DE0C-8A56-42E9-B2DF-7DDF1D147C27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7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AE95-9318-4993-9DFB-8AD61F9EAD20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FAFD-F21D-495E-8B9A-3D81C8E8BC59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5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D8D1-EA9B-418D-B48F-8FFC1A6E1742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89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940-8AAE-4975-A5DB-E45E4DD1F458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8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D73C7-CE87-4D44-ABD7-58B05976C576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6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899B-D8FD-46E2-8BD5-DF9CD2B8919D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88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3C2B-4B8B-4540-B4DF-E155178BE69B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4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0D0-579C-42B5-86AC-844514437C9C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75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620C-4B49-452D-9A57-FB60D4F0D724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13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B14-A2B4-4018-9FF3-30AD3AE2055A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0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95FB-C6A4-4840-B331-1385C04C6FA5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9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9020-535B-4534-87DF-EE1DEE32F571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6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464B-5B33-4575-9FCF-4DBC34A40FD8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C813-65D8-474F-AF1A-F60D61138FD1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45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0DA3-0B0D-41D5-890D-94A4C30DB65D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0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7BC7-E97D-44EA-AA77-F06A3DD01DAB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11391900" y="0"/>
            <a:ext cx="8001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9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5709-14BF-42AB-96ED-90C93776DFC7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3933-0706-4CE5-B1EC-DDB795CD19D0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07AEC-B211-4ADF-B716-9140E89BE230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041D-9027-486B-92B8-DC9DAA5FD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154C1-ED8D-415D-828B-75B15C64D0A6}" type="datetime1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E263C-92D5-4D89-B0E1-F51E8038A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7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410" y="2164945"/>
            <a:ext cx="9241536" cy="2400037"/>
          </a:xfrm>
        </p:spPr>
        <p:txBody>
          <a:bodyPr>
            <a:noAutofit/>
          </a:bodyPr>
          <a:lstStyle/>
          <a:p>
            <a:pPr defTabSz="685800">
              <a:spcBef>
                <a:spcPts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Государственное бюджетное учреждение здравоохранения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«ГОРОДСКАЯ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ПОЛИКЛИНИКА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46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Департамента здравоохранения города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Москва»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2986" y="5189067"/>
            <a:ext cx="5761435" cy="43204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 о проделанной работе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итогам 2019 года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prn_im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99" y="966671"/>
            <a:ext cx="683895" cy="81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57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8135" y="286628"/>
            <a:ext cx="8087096" cy="5284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Отделения и кабинеты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4384" y="938151"/>
            <a:ext cx="11009416" cy="5238812"/>
          </a:xfrm>
        </p:spPr>
        <p:txBody>
          <a:bodyPr>
            <a:normAutofit fontScale="47500" lnSpcReduction="20000"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Отделение общей врачебной практики (в каждом филиале)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Хирургическое отделение (включающее врачей-хирургов, врачей-</a:t>
            </a:r>
            <a:r>
              <a:rPr lang="ru-RU" sz="29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колопроктологов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, врачей-офтальмологов, врачей-</a:t>
            </a:r>
            <a:r>
              <a:rPr lang="ru-RU" sz="29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оториноларингологов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, врачей-урологов, врачей-</a:t>
            </a:r>
            <a:r>
              <a:rPr lang="ru-RU" sz="29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эндоскопистов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Отделение оказания медицинской помощи  взрослому населению на дому с патронажной службой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Отделение лучевой диагностики (включающее функциональную диагностику, ультразвуковую диагностику, КТ, МРТ)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Кардиологическое отделение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Отделение 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физиотерапии</a:t>
            </a:r>
            <a:endParaRPr lang="ru-RU" sz="2900" b="1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Отделение медицинской профилактики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Центр здоровья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Неврологическое отделение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Инфекционный кабинет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Пункты забора биологического материала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Эндокринологическое отделение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Процедурный кабинет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Дневной стационар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900" b="1" dirty="0">
                <a:solidFill>
                  <a:srgbClr val="C00000"/>
                </a:solidFill>
                <a:latin typeface="Times New Roman"/>
                <a:ea typeface="Times New Roman"/>
              </a:rPr>
              <a:t>Врач - гастроэнтеролог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900" b="1" dirty="0">
                <a:solidFill>
                  <a:srgbClr val="C00000"/>
                </a:solidFill>
                <a:latin typeface="Times New Roman"/>
                <a:ea typeface="Times New Roman"/>
              </a:rPr>
              <a:t>Врач-аллерголог – иммунолог (вакантна)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900" b="1" dirty="0">
                <a:solidFill>
                  <a:srgbClr val="C00000"/>
                </a:solidFill>
                <a:latin typeface="Times New Roman"/>
                <a:ea typeface="Times New Roman"/>
              </a:rPr>
              <a:t>Врач - гериатр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900" b="1" dirty="0">
                <a:solidFill>
                  <a:srgbClr val="C00000"/>
                </a:solidFill>
                <a:latin typeface="Times New Roman"/>
                <a:ea typeface="Times New Roman"/>
              </a:rPr>
              <a:t>Врач-пульмонолог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4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49382"/>
            <a:ext cx="9607138" cy="5818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8130" y="1187532"/>
            <a:ext cx="11175670" cy="4989431"/>
          </a:xfrm>
        </p:spPr>
        <p:txBody>
          <a:bodyPr>
            <a:normAutofit lnSpcReduction="10000"/>
          </a:bodyPr>
          <a:lstStyle/>
          <a:p>
            <a:pPr marL="4572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Филиал № 1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расположен в 4-х этажном типовом здании,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1960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года постройки; 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0215" algn="just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Филиал № 2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расположен в 4-х этажном типовом здании,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1972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года постройки.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algn="just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Филиал № 3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расположен в 4-х этажном типовом здании,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1960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года постройки.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r"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2019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г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проведен капитальный    </a:t>
            </a:r>
          </a:p>
          <a:p>
            <a:pPr indent="0" algn="r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ремонт входной группы  головного                                            подразделения 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рамках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r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Нового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стандарта московских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поликлиник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8135" y="394256"/>
            <a:ext cx="8633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Капитальный и текущий ремонт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4" y="3721666"/>
            <a:ext cx="3669475" cy="254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4384" y="152400"/>
            <a:ext cx="8977746" cy="68618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0305729"/>
              </p:ext>
            </p:extLst>
          </p:nvPr>
        </p:nvGraphicFramePr>
        <p:xfrm>
          <a:off x="2698726" y="1226945"/>
          <a:ext cx="5640200" cy="1499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1262" y="1166843"/>
            <a:ext cx="1087779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ea typeface="Times New Roman"/>
              </a:rPr>
              <a:t>Продолжается строительство нового здания филиала № 1 по адресу: ул. Рабочая, д. 34 </a:t>
            </a:r>
            <a:r>
              <a:rPr lang="ru-RU" sz="2000" b="1" dirty="0">
                <a:latin typeface="Times New Roman"/>
                <a:ea typeface="Times New Roman"/>
              </a:rPr>
              <a:t>«Пристройка на 480 посещений в смену». 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endParaRPr lang="ru-RU" sz="2000" dirty="0" smtClean="0">
              <a:latin typeface="Times New Roman"/>
              <a:ea typeface="Times New Roman"/>
            </a:endParaRPr>
          </a:p>
          <a:p>
            <a:r>
              <a:rPr lang="ru-RU" sz="2000" dirty="0" smtClean="0">
                <a:latin typeface="Times New Roman"/>
                <a:ea typeface="Times New Roman"/>
              </a:rPr>
              <a:t>Строительство </a:t>
            </a:r>
            <a:r>
              <a:rPr lang="ru-RU" sz="2000" dirty="0">
                <a:latin typeface="Times New Roman"/>
                <a:ea typeface="Times New Roman"/>
              </a:rPr>
              <a:t>начато в 2017 году.  </a:t>
            </a:r>
            <a:endParaRPr lang="ru-RU" sz="2000" dirty="0" smtClean="0">
              <a:latin typeface="Times New Roman"/>
              <a:ea typeface="Times New Roman"/>
            </a:endParaRPr>
          </a:p>
          <a:p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 smtClean="0">
                <a:latin typeface="Times New Roman"/>
                <a:ea typeface="Times New Roman"/>
              </a:rPr>
              <a:t>Работы </a:t>
            </a:r>
            <a:r>
              <a:rPr lang="ru-RU" sz="2000" dirty="0">
                <a:latin typeface="Times New Roman"/>
                <a:ea typeface="Times New Roman"/>
              </a:rPr>
              <a:t>планируется завершить в 2020-2021 гг. </a:t>
            </a:r>
            <a:endParaRPr lang="ru-RU" sz="2000" dirty="0" smtClean="0">
              <a:latin typeface="Times New Roman"/>
              <a:ea typeface="Times New Roman"/>
            </a:endParaRPr>
          </a:p>
          <a:p>
            <a:r>
              <a:rPr lang="ru-RU" sz="2000" dirty="0" smtClean="0">
                <a:latin typeface="Times New Roman"/>
                <a:ea typeface="Times New Roman"/>
              </a:rPr>
              <a:t>До </a:t>
            </a:r>
            <a:r>
              <a:rPr lang="ru-RU" sz="2000" dirty="0">
                <a:latin typeface="Times New Roman"/>
                <a:ea typeface="Times New Roman"/>
              </a:rPr>
              <a:t>ввода в эксплуатацию нового здания запланирован капитальный ремонт действующего филиала с одновременным выходом из капитального ремонта и завершением строительства пристройки. </a:t>
            </a:r>
            <a:endParaRPr lang="ru-RU" sz="2000" dirty="0" smtClean="0">
              <a:latin typeface="Times New Roman"/>
              <a:ea typeface="Times New Roman"/>
            </a:endParaRPr>
          </a:p>
          <a:p>
            <a:r>
              <a:rPr lang="ru-RU" sz="2000" dirty="0" smtClean="0">
                <a:latin typeface="Times New Roman"/>
                <a:ea typeface="Times New Roman"/>
              </a:rPr>
              <a:t>Это </a:t>
            </a:r>
            <a:r>
              <a:rPr lang="ru-RU" sz="2000" dirty="0">
                <a:latin typeface="Times New Roman"/>
                <a:ea typeface="Times New Roman"/>
              </a:rPr>
              <a:t>будет новый комплекс отвечающий требованиям Московского стандарта  поликлиник. </a:t>
            </a:r>
            <a:endParaRPr lang="ru-RU" sz="2000" dirty="0" smtClean="0">
              <a:latin typeface="Times New Roman"/>
              <a:ea typeface="Times New Roman"/>
            </a:endParaRPr>
          </a:p>
          <a:p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 smtClean="0">
                <a:latin typeface="Times New Roman"/>
                <a:ea typeface="Times New Roman"/>
              </a:rPr>
              <a:t>Ввод </a:t>
            </a:r>
            <a:r>
              <a:rPr lang="ru-RU" sz="2000" dirty="0">
                <a:latin typeface="Times New Roman"/>
                <a:ea typeface="Times New Roman"/>
              </a:rPr>
              <a:t>в строй пристройки и проведение капитального ремонта филиала №1 сделает филиал №1 на ул. Рабочая, д.34 «головным учреждением» ГБУЗ «ГП №46 ДЗМ» и основной медицинской организацией государственной системы здравоохранения города Москвы в Таганском районе, оптимизирует медицинскую логистику и маршрутизацию пациентов.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4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700"/>
            <a:ext cx="4524499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779" y="341380"/>
            <a:ext cx="6555178" cy="4898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филиала № 2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4499" y="961901"/>
            <a:ext cx="7134101" cy="55433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событием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одного из наших филиалов в капитальный ремонт. 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постановления Правительства Москвы от 04.10.2011 № 461-ПП «Об утверждении Государственной программы города Москвы «Развитие здравоохранения Москвы (Столичное здравоохранение»), приказа Департамента здравоохранения Москвы от 23.08.2018 № 595 «Об утверждении Адресного перечня объектов, на которых в 2020 запланировано проведение работ по капитальному ремонту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2, так как инженерно-техническое состояние здания, построенного около полувека назад, устарело и не соответствует новым стандартам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270"/>
            <a:ext cx="4524499" cy="297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7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1" y="409847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5044"/>
            <a:ext cx="12192000" cy="492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25" y="165104"/>
            <a:ext cx="8398205" cy="8921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43890"/>
            <a:ext cx="11079678" cy="771154"/>
          </a:xfrm>
        </p:spPr>
        <p:txBody>
          <a:bodyPr>
            <a:normAutofit fontScale="85000" lnSpcReduction="1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29.06.2020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здание филиала № 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 адресу: ул. Иерусалимская, д. 4, стр. 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рамках программы капитального ремонта московских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поликлиник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5044"/>
            <a:ext cx="4560125" cy="422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17" y="1615044"/>
            <a:ext cx="4259283" cy="372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7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0989" y="308904"/>
            <a:ext cx="9456777" cy="510627"/>
          </a:xfrm>
        </p:spPr>
        <p:txBody>
          <a:bodyPr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Распределение сотрудников филиала № 2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7505" y="973777"/>
            <a:ext cx="11459689" cy="5203186"/>
          </a:xfrm>
        </p:spPr>
        <p:txBody>
          <a:bodyPr>
            <a:normAutofit fontScale="925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филиал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№ 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(ул. Рабочая, д.34, стр.1)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6 врачебных участков </a:t>
            </a:r>
            <a:r>
              <a:rPr lang="ru-RU" dirty="0">
                <a:latin typeface="Times New Roman"/>
                <a:ea typeface="Calibri"/>
              </a:rPr>
              <a:t>(1-й, 2-й, 3-й, 10-й, 11-й, 12-й) </a:t>
            </a:r>
            <a:endParaRPr lang="ru-RU" dirty="0" smtClean="0">
              <a:latin typeface="Times New Roman"/>
              <a:ea typeface="Calibri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600" dirty="0" err="1" smtClean="0">
                <a:solidFill>
                  <a:srgbClr val="0070C0"/>
                </a:solidFill>
                <a:latin typeface="Times New Roman"/>
                <a:ea typeface="Calibri"/>
              </a:rPr>
              <a:t>Брошевский</a:t>
            </a:r>
            <a:r>
              <a:rPr lang="ru-RU" sz="2600" dirty="0" smtClean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переулок, Верхняя Радищевская ул., Земляной Вал, Иерусалимская, Нижний Таганский переулок,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Серебрянический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переулок, Сибирский проезд,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Стройковская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Талалихина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Тетеринский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пер.,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Яузская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Яузский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бульвар, Волгоградский проспект,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Абельмановская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Малая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Калитниковская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Качалинская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Ведерников пер.</a:t>
            </a:r>
            <a:endParaRPr lang="ru-RU" sz="26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филиал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№ 3 </a:t>
            </a:r>
            <a:r>
              <a:rPr lang="ru-RU" dirty="0">
                <a:latin typeface="Times New Roman"/>
                <a:ea typeface="Calibri"/>
              </a:rPr>
              <a:t>(ул. </a:t>
            </a:r>
            <a:r>
              <a:rPr lang="ru-RU" dirty="0" err="1">
                <a:latin typeface="Times New Roman"/>
                <a:ea typeface="Calibri"/>
              </a:rPr>
              <a:t>Воронцовская</a:t>
            </a:r>
            <a:r>
              <a:rPr lang="ru-RU" dirty="0">
                <a:latin typeface="Times New Roman"/>
                <a:ea typeface="Calibri"/>
              </a:rPr>
              <a:t>, д.14, стр. 1)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7 врачебных участков </a:t>
            </a:r>
            <a:r>
              <a:rPr lang="ru-RU" dirty="0">
                <a:latin typeface="Times New Roman"/>
                <a:ea typeface="Calibri"/>
              </a:rPr>
              <a:t>(4-й, 5-й, 6-й, 7-й, 8-й, 9-й, 13-й) </a:t>
            </a:r>
            <a:endParaRPr lang="ru-RU" dirty="0" smtClean="0">
              <a:latin typeface="Times New Roman"/>
              <a:ea typeface="Calibri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70C0"/>
                </a:solidFill>
                <a:latin typeface="Times New Roman"/>
                <a:ea typeface="Calibri"/>
              </a:rPr>
              <a:t>Верхняя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Сыромятническая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ул., Большой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Николо-Воробинский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пер., </a:t>
            </a:r>
            <a:r>
              <a:rPr lang="ru-RU" sz="2600" dirty="0" smtClean="0">
                <a:solidFill>
                  <a:srgbClr val="0070C0"/>
                </a:solidFill>
                <a:latin typeface="Times New Roman"/>
                <a:ea typeface="Calibri"/>
              </a:rPr>
              <a:t>Верхняя 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Радищевская ул., </a:t>
            </a:r>
            <a:r>
              <a:rPr lang="ru-RU" sz="2600" dirty="0" smtClean="0">
                <a:solidFill>
                  <a:srgbClr val="0070C0"/>
                </a:solidFill>
                <a:latin typeface="Times New Roman"/>
                <a:ea typeface="Calibri"/>
              </a:rPr>
              <a:t>Земляной 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Вал (часть), </a:t>
            </a:r>
            <a:r>
              <a:rPr lang="ru-RU" sz="2600" dirty="0" err="1" smtClean="0">
                <a:solidFill>
                  <a:srgbClr val="0070C0"/>
                </a:solidFill>
                <a:latin typeface="Times New Roman"/>
                <a:ea typeface="Calibri"/>
              </a:rPr>
              <a:t>Землянский</a:t>
            </a:r>
            <a:r>
              <a:rPr lang="ru-RU" sz="2600" dirty="0" smtClean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пер.,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Николо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-Ямская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Серебряническая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наб.,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Тессинский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пер..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Тетеринский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пер.,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Яузский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бул., 1-я Дубровская ул., Волгоградский проспект (часть), 2-я Дубровская ул., Иерусалимская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Абельмановская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 (часть), Марксистская ул.,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Качалинская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 (часть), </a:t>
            </a:r>
            <a:r>
              <a:rPr lang="ru-RU" sz="2600" dirty="0" err="1">
                <a:solidFill>
                  <a:srgbClr val="0070C0"/>
                </a:solidFill>
                <a:latin typeface="Times New Roman"/>
                <a:ea typeface="Calibri"/>
              </a:rPr>
              <a:t>Стройковская</a:t>
            </a:r>
            <a:r>
              <a:rPr lang="ru-RU" sz="2600" dirty="0">
                <a:solidFill>
                  <a:srgbClr val="0070C0"/>
                </a:solidFill>
                <a:latin typeface="Times New Roman"/>
                <a:ea typeface="Calibri"/>
              </a:rPr>
              <a:t> ул. (часть)</a:t>
            </a:r>
            <a:endParaRPr lang="ru-RU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8056418" cy="5017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Маршрутизация пациентов филиала № 2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45" y="997527"/>
            <a:ext cx="5281248" cy="5179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34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4305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60414"/>
              </p:ext>
            </p:extLst>
          </p:nvPr>
        </p:nvGraphicFramePr>
        <p:xfrm>
          <a:off x="249381" y="884157"/>
          <a:ext cx="11269683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3391790"/>
                <a:gridCol w="3697972"/>
                <a:gridCol w="4179921"/>
              </a:tblGrid>
              <a:tr h="564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Специальность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Филиал №1, 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ул. Рабочая 34 стр.1 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Филиал №3, 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ул.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Воронцовская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 д.14 стр.1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ВОП и терапевты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Зав. отделением общей врачебной практики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Хирург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Уролог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Офтальмолог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Кардиолог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Невролог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Эндокринолог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Врач УЗД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Физиотерапевт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Отделение МПВНД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 (9 врачей, 6 м/с)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Дневной стационар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 коек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Медицинские сестры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Администраторы</a:t>
                      </a: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872" marR="678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56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1588" y="271896"/>
            <a:ext cx="10239375" cy="638556"/>
          </a:xfrm>
        </p:spPr>
        <p:txBody>
          <a:bodyPr>
            <a:noAutofit/>
          </a:bodyPr>
          <a:lstStyle/>
          <a:p>
            <a:pPr marL="270510" indent="179070" algn="just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Схема маршрутизации пациентов филиала №2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637332"/>
              </p:ext>
            </p:extLst>
          </p:nvPr>
        </p:nvGraphicFramePr>
        <p:xfrm>
          <a:off x="520320" y="3114675"/>
          <a:ext cx="4251705" cy="286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1010277"/>
            <a:ext cx="5830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179070" algn="just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Пешком до филиала № 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–19 мин.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(два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маршрута) </a:t>
            </a:r>
            <a:endParaRPr lang="ru-RU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" y="1496291"/>
            <a:ext cx="5925785" cy="4275117"/>
          </a:xfrm>
          <a:prstGeom prst="rect">
            <a:avLst/>
          </a:prstGeom>
          <a:noFill/>
        </p:spPr>
      </p:pic>
      <p:pic>
        <p:nvPicPr>
          <p:cNvPr id="10" name="Рисунок 9" descr="Фил2-Фил1_пешком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2446318"/>
            <a:ext cx="6015141" cy="387135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938302" y="1379609"/>
            <a:ext cx="4275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Транспортом до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филиала № 1 –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автобус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901 и Т26 – 17 мин.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65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1588" y="271896"/>
            <a:ext cx="10239375" cy="638556"/>
          </a:xfrm>
        </p:spPr>
        <p:txBody>
          <a:bodyPr>
            <a:noAutofit/>
          </a:bodyPr>
          <a:lstStyle/>
          <a:p>
            <a:pPr marL="270510" indent="179070" algn="just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Схема маршрутизации пациентов филиала №2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416518"/>
              </p:ext>
            </p:extLst>
          </p:nvPr>
        </p:nvGraphicFramePr>
        <p:xfrm>
          <a:off x="520320" y="3114675"/>
          <a:ext cx="4251705" cy="286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6886" y="992027"/>
            <a:ext cx="42394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Пешком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до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филиала № 3 –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21 мин</a:t>
            </a:r>
            <a:endParaRPr lang="ru-RU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8" name="Рисунок 7" descr="Фил2-Фил3_пешком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3" y="1638795"/>
            <a:ext cx="7635833" cy="368134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573984" y="3018404"/>
            <a:ext cx="3530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Транспортом до 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филиала № 3 -  троллейбус 27 – 10 мин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32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68905"/>
            <a:ext cx="6591300" cy="46015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ОБЩАЯ </a:t>
            </a:r>
            <a:r>
              <a:rPr lang="ru-RU" sz="2400" dirty="0" smtClean="0"/>
              <a:t>ИНФОРМАЦИЯ</a:t>
            </a:r>
            <a:endParaRPr lang="ru-RU" sz="2400" dirty="0"/>
          </a:p>
        </p:txBody>
      </p:sp>
      <p:pic>
        <p:nvPicPr>
          <p:cNvPr id="1026" name="Picture 2" descr="https://onedoc.ru/upload/clinics/gallery/original/ca/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531" y="7904652"/>
            <a:ext cx="2242121" cy="14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65415515"/>
              </p:ext>
            </p:extLst>
          </p:nvPr>
        </p:nvGraphicFramePr>
        <p:xfrm>
          <a:off x="5728716" y="1032096"/>
          <a:ext cx="5975604" cy="5251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60421" y="1045029"/>
            <a:ext cx="6121626" cy="4904509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здравоохранения города Москвы от 05.05.2012 № 373 «О реорганизации государственных бюджетных учреждений города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Москва» в структуру ГБУЗ «ГП № 46 ДЗМ» включены: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поликлиника № 46 ДЗМ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головное подразделение </a:t>
            </a:r>
          </a:p>
          <a:p>
            <a:pPr marL="0" lv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поликлиника № 4 ДЗМ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филиал 1 </a:t>
            </a:r>
          </a:p>
          <a:p>
            <a:pPr marL="0" lv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поликлиника № 37 ДЗМ»,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2</a:t>
            </a:r>
          </a:p>
          <a:p>
            <a:pPr marL="0" lv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«Городская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№ 104 ДЗМ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филиал 3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260" y="1163782"/>
            <a:ext cx="11388436" cy="5013181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rgbClr val="1C1E21"/>
                </a:solidFill>
                <a:latin typeface="Times New Roman"/>
                <a:ea typeface="Times New Roman"/>
              </a:rPr>
              <a:t>В результате совместной работы с Департаментом транспорта и Префектурой ЦАО </a:t>
            </a:r>
            <a:r>
              <a:rPr lang="ru-RU" b="1" dirty="0" smtClean="0">
                <a:solidFill>
                  <a:srgbClr val="1C1E21"/>
                </a:solidFill>
                <a:latin typeface="Times New Roman"/>
                <a:ea typeface="Times New Roman"/>
              </a:rPr>
              <a:t>с </a:t>
            </a:r>
            <a:r>
              <a:rPr lang="ru-RU" b="1" dirty="0">
                <a:solidFill>
                  <a:srgbClr val="1C1E21"/>
                </a:solidFill>
                <a:latin typeface="Times New Roman"/>
                <a:ea typeface="Times New Roman"/>
              </a:rPr>
              <a:t>29.06.2020 </a:t>
            </a:r>
            <a:r>
              <a:rPr lang="ru-RU" b="1" dirty="0" smtClean="0">
                <a:solidFill>
                  <a:srgbClr val="1C1E21"/>
                </a:solidFill>
                <a:latin typeface="Times New Roman"/>
                <a:ea typeface="Times New Roman"/>
              </a:rPr>
              <a:t>введен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новый маршрут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общественного транспорта – автобуса П46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«Метро “Волгоградский проспект”» — «Завод “Красный путь”».</a:t>
            </a:r>
            <a:r>
              <a:rPr lang="ru-RU" dirty="0">
                <a:solidFill>
                  <a:srgbClr val="1C1E21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1C1E21"/>
                </a:solidFill>
                <a:latin typeface="Times New Roman"/>
                <a:ea typeface="Times New Roman"/>
              </a:rPr>
            </a:br>
            <a:endParaRPr lang="ru-RU" dirty="0" smtClean="0">
              <a:solidFill>
                <a:srgbClr val="1C1E21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1C1E21"/>
                </a:solidFill>
                <a:latin typeface="Times New Roman"/>
                <a:ea typeface="Times New Roman"/>
              </a:rPr>
              <a:t>Новый </a:t>
            </a:r>
            <a:r>
              <a:rPr lang="ru-RU" dirty="0">
                <a:solidFill>
                  <a:srgbClr val="1C1E21"/>
                </a:solidFill>
                <a:latin typeface="Times New Roman"/>
                <a:ea typeface="Times New Roman"/>
              </a:rPr>
              <a:t>маршрут будет проходить в непосредственной близости от принимающих филиалов. </a:t>
            </a:r>
            <a:endParaRPr lang="ru-RU" dirty="0" smtClean="0">
              <a:solidFill>
                <a:srgbClr val="1C1E21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схеме маршрута отмечены остановки:</a:t>
            </a:r>
            <a:b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 №1 (Рабочая, д.34, стр.1) – «Поликлиника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»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 №3 (</a:t>
            </a:r>
            <a:r>
              <a:rPr lang="ru-RU" sz="2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Воронцовская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14, стр. 1) – «Поликлиника 104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»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2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Время </a:t>
            </a:r>
            <a:r>
              <a:rPr lang="ru-RU" sz="2600" b="1" dirty="0">
                <a:solidFill>
                  <a:srgbClr val="C00000"/>
                </a:solidFill>
                <a:latin typeface="Times New Roman"/>
                <a:ea typeface="Times New Roman"/>
              </a:rPr>
              <a:t>работы автобуса:</a:t>
            </a:r>
            <a:br>
              <a:rPr lang="ru-RU" sz="2600" b="1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2600" b="1" dirty="0">
                <a:solidFill>
                  <a:srgbClr val="1C1E21"/>
                </a:solidFill>
                <a:latin typeface="Times New Roman"/>
                <a:ea typeface="Times New Roman"/>
              </a:rPr>
              <a:t>от метро «Волгоградский проспект»: </a:t>
            </a:r>
            <a:endParaRPr lang="ru-RU" sz="2600" b="1" dirty="0" smtClean="0">
              <a:solidFill>
                <a:srgbClr val="1C1E21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1C1E21"/>
                </a:solidFill>
                <a:latin typeface="Times New Roman"/>
                <a:ea typeface="Times New Roman"/>
              </a:rPr>
              <a:t>в </a:t>
            </a:r>
            <a:r>
              <a:rPr lang="ru-RU" sz="2600" dirty="0">
                <a:solidFill>
                  <a:srgbClr val="1C1E21"/>
                </a:solidFill>
                <a:latin typeface="Times New Roman"/>
                <a:ea typeface="Times New Roman"/>
              </a:rPr>
              <a:t>будни – с 6:30 до 21:00, в выходные – с </a:t>
            </a:r>
            <a:r>
              <a:rPr lang="ru-RU" sz="2600" dirty="0" smtClean="0">
                <a:solidFill>
                  <a:srgbClr val="1C1E21"/>
                </a:solidFill>
                <a:latin typeface="Times New Roman"/>
                <a:ea typeface="Times New Roman"/>
              </a:rPr>
              <a:t>08:00 </a:t>
            </a:r>
            <a:r>
              <a:rPr lang="ru-RU" sz="2600" dirty="0">
                <a:solidFill>
                  <a:srgbClr val="1C1E21"/>
                </a:solidFill>
                <a:latin typeface="Times New Roman"/>
                <a:ea typeface="Times New Roman"/>
              </a:rPr>
              <a:t>до 18:00</a:t>
            </a:r>
            <a:br>
              <a:rPr lang="ru-RU" sz="2600" dirty="0">
                <a:solidFill>
                  <a:srgbClr val="1C1E21"/>
                </a:solidFill>
                <a:latin typeface="Times New Roman"/>
                <a:ea typeface="Times New Roman"/>
              </a:rPr>
            </a:br>
            <a:r>
              <a:rPr lang="ru-RU" sz="2600" b="1" dirty="0">
                <a:solidFill>
                  <a:srgbClr val="1C1E21"/>
                </a:solidFill>
                <a:latin typeface="Times New Roman"/>
                <a:ea typeface="Times New Roman"/>
              </a:rPr>
              <a:t>от завода «Красный путь»: </a:t>
            </a:r>
            <a:endParaRPr lang="ru-RU" sz="2600" b="1" dirty="0" smtClean="0">
              <a:solidFill>
                <a:srgbClr val="1C1E21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1C1E21"/>
                </a:solidFill>
                <a:latin typeface="Times New Roman"/>
                <a:ea typeface="Times New Roman"/>
              </a:rPr>
              <a:t>в </a:t>
            </a:r>
            <a:r>
              <a:rPr lang="ru-RU" sz="2600" dirty="0">
                <a:solidFill>
                  <a:srgbClr val="1C1E21"/>
                </a:solidFill>
                <a:latin typeface="Times New Roman"/>
                <a:ea typeface="Times New Roman"/>
              </a:rPr>
              <a:t>будни – с 7:05 до 21:35, в выходные – с </a:t>
            </a:r>
            <a:r>
              <a:rPr lang="ru-RU" sz="2600" dirty="0" smtClean="0">
                <a:solidFill>
                  <a:srgbClr val="1C1E21"/>
                </a:solidFill>
                <a:latin typeface="Times New Roman"/>
                <a:ea typeface="Times New Roman"/>
              </a:rPr>
              <a:t>08:35 </a:t>
            </a:r>
            <a:r>
              <a:rPr lang="ru-RU" sz="2600" dirty="0">
                <a:solidFill>
                  <a:srgbClr val="1C1E21"/>
                </a:solidFill>
                <a:latin typeface="Times New Roman"/>
                <a:ea typeface="Times New Roman"/>
              </a:rPr>
              <a:t>до 18:35.</a:t>
            </a:r>
            <a:endParaRPr lang="ru-RU" sz="2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1" y="2802577"/>
            <a:ext cx="4490852" cy="2909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9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6" y="0"/>
            <a:ext cx="123820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77" y="3270910"/>
            <a:ext cx="6377049" cy="358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552" y="84328"/>
            <a:ext cx="4960669" cy="8775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Амбулаторный КТ-центр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591"/>
            <a:ext cx="3170712" cy="465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54" y="416007"/>
            <a:ext cx="3610098" cy="45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7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8194" y="1021278"/>
            <a:ext cx="10515600" cy="5438897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 08.09.2020 на базе головного подразделения развернуты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рандомизированные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двойные слепые плацебо-контролируемые многоцентровые клинические исследования эффективности, иммуногенности и безопасности комбинированной российской векторной вакцины Гам-КОВИД-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Вак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в параллельных группах в профилактике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коронавирусной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инфекции, вызываемой вирусом SARS-СoV-2 созданной в Национальном исследовательском центре имени Н. Ф.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Гамалеи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Минздрава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России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8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444" y="1896878"/>
            <a:ext cx="10515600" cy="9057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1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4631358"/>
            <a:ext cx="12100956" cy="905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1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ГБУЗ «ГП № 46 ДЗМ»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1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Денис Владимирович Серов</a:t>
            </a:r>
            <a:endParaRPr lang="ru-RU" sz="11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56718" y="397480"/>
            <a:ext cx="6591300" cy="4601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ГБУЗ «ГП №46 ДЗМ»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onedoc.ru/upload/clinics/gallery/original/ca/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531" y="7904652"/>
            <a:ext cx="2242121" cy="14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60421" y="2053390"/>
            <a:ext cx="4816763" cy="284747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3766" y="2136339"/>
            <a:ext cx="110203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Головное подразделение</a:t>
            </a:r>
            <a:r>
              <a:rPr lang="ru-RU" dirty="0">
                <a:latin typeface="Times New Roman"/>
                <a:ea typeface="Times New Roman"/>
              </a:rPr>
              <a:t>, </a:t>
            </a:r>
            <a:r>
              <a:rPr lang="ru-RU" dirty="0" smtClean="0">
                <a:latin typeface="Times New Roman"/>
                <a:ea typeface="Times New Roman"/>
              </a:rPr>
              <a:t>расположено </a:t>
            </a:r>
            <a:r>
              <a:rPr lang="ru-RU" dirty="0">
                <a:latin typeface="Times New Roman"/>
                <a:ea typeface="Times New Roman"/>
              </a:rPr>
              <a:t>по адресу: ул. Казакова, д. 17А, обслуживает преимущественно взрослое население </a:t>
            </a:r>
            <a:r>
              <a:rPr lang="ru-RU" dirty="0" err="1">
                <a:latin typeface="Times New Roman"/>
                <a:ea typeface="Times New Roman"/>
              </a:rPr>
              <a:t>Басманного</a:t>
            </a:r>
            <a:r>
              <a:rPr lang="ru-RU" dirty="0">
                <a:latin typeface="Times New Roman"/>
                <a:ea typeface="Times New Roman"/>
              </a:rPr>
              <a:t> района </a:t>
            </a:r>
            <a:r>
              <a:rPr lang="ru-RU" dirty="0" smtClean="0">
                <a:latin typeface="Times New Roman"/>
                <a:ea typeface="Times New Roman"/>
              </a:rPr>
              <a:t>ЦАО Москвы</a:t>
            </a:r>
            <a:r>
              <a:rPr lang="ru-RU" dirty="0">
                <a:latin typeface="Times New Roman"/>
                <a:ea typeface="Times New Roman"/>
              </a:rPr>
              <a:t>; </a:t>
            </a:r>
            <a:endParaRPr lang="ru-RU" dirty="0" smtClean="0">
              <a:latin typeface="Times New Roman"/>
              <a:ea typeface="Times New Roman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 1</a:t>
            </a:r>
            <a:r>
              <a:rPr lang="ru-RU" dirty="0" smtClean="0">
                <a:latin typeface="Times New Roman"/>
                <a:ea typeface="Times New Roman"/>
              </a:rPr>
              <a:t>, расположен по адресу: </a:t>
            </a:r>
            <a:r>
              <a:rPr lang="ru-RU" dirty="0">
                <a:latin typeface="Times New Roman"/>
                <a:ea typeface="Times New Roman"/>
              </a:rPr>
              <a:t>ул. Рабочая, д. 34,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расположен по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адресу:</a:t>
            </a:r>
            <a:r>
              <a:rPr lang="ru-RU" dirty="0" smtClean="0">
                <a:latin typeface="Times New Roman"/>
                <a:ea typeface="Times New Roman"/>
              </a:rPr>
              <a:t> ул</a:t>
            </a:r>
            <a:r>
              <a:rPr lang="ru-RU" dirty="0">
                <a:latin typeface="Times New Roman"/>
                <a:ea typeface="Times New Roman"/>
              </a:rPr>
              <a:t>. Иерусалимская, д. </a:t>
            </a:r>
            <a:r>
              <a:rPr lang="ru-RU" dirty="0" smtClean="0">
                <a:latin typeface="Times New Roman"/>
                <a:ea typeface="Times New Roman"/>
              </a:rPr>
              <a:t>4, стр. 1 </a:t>
            </a: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Филиал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расположен по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адресу:</a:t>
            </a:r>
            <a:r>
              <a:rPr lang="ru-RU" dirty="0" smtClean="0">
                <a:latin typeface="Times New Roman"/>
                <a:ea typeface="Times New Roman"/>
              </a:rPr>
              <a:t> ул</a:t>
            </a:r>
            <a:r>
              <a:rPr lang="ru-RU" dirty="0">
                <a:latin typeface="Times New Roman"/>
                <a:ea typeface="Times New Roman"/>
              </a:rPr>
              <a:t>. </a:t>
            </a:r>
            <a:r>
              <a:rPr lang="ru-RU" dirty="0" err="1">
                <a:latin typeface="Times New Roman"/>
                <a:ea typeface="Times New Roman"/>
              </a:rPr>
              <a:t>Воронцовская</a:t>
            </a:r>
            <a:r>
              <a:rPr lang="ru-RU" dirty="0">
                <a:latin typeface="Times New Roman"/>
                <a:ea typeface="Times New Roman"/>
              </a:rPr>
              <a:t>, 14/14,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</a:rPr>
              <a:t>обслуживают </a:t>
            </a:r>
            <a:r>
              <a:rPr lang="ru-RU" dirty="0">
                <a:latin typeface="Times New Roman"/>
                <a:ea typeface="Times New Roman"/>
              </a:rPr>
              <a:t>взрослое население района </a:t>
            </a:r>
            <a:r>
              <a:rPr lang="ru-RU" dirty="0" smtClean="0">
                <a:latin typeface="Times New Roman"/>
                <a:ea typeface="Times New Roman"/>
              </a:rPr>
              <a:t>Таганский ЦАО Москвы. </a:t>
            </a:r>
          </a:p>
          <a:p>
            <a:endParaRPr lang="ru-RU" dirty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Но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разделение это условно, так как прикрепленное взрослое население к АПЦ ГБУЗ «ГП № 46 ДЗМ» обслуживаются во всех 4-х подразделениях нашего амбулаторного центра.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2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nedoc.ru/upload/clinics/gallery/original/ca/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531" y="7904652"/>
            <a:ext cx="2242121" cy="14947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60421" y="2053390"/>
            <a:ext cx="4816763" cy="2847473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marL="0" lvl="0" indent="0" algn="just">
              <a:buNone/>
            </a:pP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93557" y="368905"/>
            <a:ext cx="8538567" cy="460151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/>
                <a:ea typeface="Times New Roman"/>
              </a:rPr>
              <a:t>  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Структура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прикрепленного населения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62476"/>
              </p:ext>
            </p:extLst>
          </p:nvPr>
        </p:nvGraphicFramePr>
        <p:xfrm>
          <a:off x="415637" y="1021274"/>
          <a:ext cx="11459688" cy="5043105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6539725"/>
                <a:gridCol w="2179186"/>
                <a:gridCol w="2740777"/>
              </a:tblGrid>
              <a:tr h="26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2019 год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2020 год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1. Прикрепленное население, в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т.ч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.: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108912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107801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население трудоспособного возраста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69455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67837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женщин фертильного возраста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26321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24682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население старше трудоспособного возраста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39457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39964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2. Мощность поликлиники (число посещений в смену)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2536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2536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3. Инвалиды ВОВ,  участники ВОВ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83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В том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числе,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инвалиды ВОВ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66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В том числе по группам инвалидности: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77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2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6513"/>
            <a:ext cx="11519065" cy="51307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СТРУКТУРНЫЕ ПОДРАЗДЕЛЕНИЯ ГП № 46 ДЗМ, ОБЕСПЕЧИВАЮЩИЕ ТАГАНСКИЙ РАЙОН И РАСПОЛОЖЕННЫЕ НА ЕГО ТЕРРИТОРИИ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288817"/>
              </p:ext>
            </p:extLst>
          </p:nvPr>
        </p:nvGraphicFramePr>
        <p:xfrm>
          <a:off x="225630" y="1258786"/>
          <a:ext cx="11424065" cy="4461897"/>
        </p:xfrm>
        <a:graphic>
          <a:graphicData uri="http://schemas.openxmlformats.org/drawingml/2006/table">
            <a:tbl>
              <a:tblPr firstRow="1" firstCol="1" bandRow="1"/>
              <a:tblGrid>
                <a:gridCol w="1615045"/>
                <a:gridCol w="1650670"/>
                <a:gridCol w="2185060"/>
                <a:gridCol w="5973290"/>
              </a:tblGrid>
              <a:tr h="736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Группы населения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Уровень оказания помощи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Медицинские организации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Расположение,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время в 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пути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Взрослое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первый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Филиал № 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109544, г. Москва, Рабочая ул., д. 34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Время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</a:rPr>
                        <a:t>доезда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 30 минут, (до метро Курская 7 мин, далее до метро Римская 13 мин, до филиала 10 мин.)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4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Взрослое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первый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Филиал № 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109004, г. Москва, ул.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</a:rPr>
                        <a:t>Воронцовская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, д.14/14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Время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</a:rPr>
                        <a:t>доезда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1) Пешком - 22 мин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2) автобус т26- 21мин  3) троллейбус 27  - 26 мин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4) автобус 74- 27 мин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5) метро Римская – метро Таганская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Взрослое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первый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Филиал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№ 2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109316, г. Москва, Иерусалимская ул., д. 4, стр.</a:t>
                      </a:r>
                    </a:p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(здание закрыто на капремонт с 29.06.2020)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6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285" y="190006"/>
            <a:ext cx="9384323" cy="77189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СТРУКТУРНЫЕ ПОДРАЗДЕЛЕНИЯ ГП № 46 ДЗМ, ОБЕСПЕЧИВАЮЩИЕ ТАГАНСКИЙ РАЙОН, НО РАСПОЛОЖЕННЫЕ ВНЕ ЕГО ТЕРРИТОРИИ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54128"/>
              </p:ext>
            </p:extLst>
          </p:nvPr>
        </p:nvGraphicFramePr>
        <p:xfrm>
          <a:off x="522513" y="1413164"/>
          <a:ext cx="11245933" cy="3092955"/>
        </p:xfrm>
        <a:graphic>
          <a:graphicData uri="http://schemas.openxmlformats.org/drawingml/2006/table">
            <a:tbl>
              <a:tblPr firstRow="1" firstCol="1" bandRow="1"/>
              <a:tblGrid>
                <a:gridCol w="2227834"/>
                <a:gridCol w="1882626"/>
                <a:gridCol w="3860154"/>
                <a:gridCol w="3275319"/>
              </a:tblGrid>
              <a:tr h="1278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Группы населения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Уровень оказания помощи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Медицинские организации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Расположение,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время в пути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(общественным транспортом, мин.)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Взрослое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первый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Головное подразделение   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ГП № 46) 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105064, г. Москва, ул. Казакова, д. 17А/ ул.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Время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</a:rPr>
                        <a:t>доезда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метро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Курская, 10 минут пешком.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8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9837717" cy="5373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БЛИЖАЙШИЕ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СТАЦИОНАРЫ и СМП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68135" y="1211283"/>
            <a:ext cx="10985665" cy="4965680"/>
          </a:xfrm>
        </p:spPr>
        <p:txBody>
          <a:bodyPr/>
          <a:lstStyle/>
          <a:p>
            <a:pPr indent="270510" algn="just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ГБУЗ «Городская клиническая больница им. С.П. Боткина ДЗМ»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(многопрофильный стационар с экстренным приемом) - 125284, Москва, 2-й </a:t>
            </a:r>
            <a:r>
              <a:rPr lang="ru-RU" sz="2400" dirty="0" err="1">
                <a:latin typeface="Times New Roman"/>
                <a:ea typeface="Times New Roman"/>
              </a:rPr>
              <a:t>Боткинский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dirty="0" err="1">
                <a:latin typeface="Times New Roman"/>
                <a:ea typeface="Times New Roman"/>
              </a:rPr>
              <a:t>пр</a:t>
            </a:r>
            <a:r>
              <a:rPr lang="ru-RU" sz="2400" dirty="0">
                <a:latin typeface="Times New Roman"/>
                <a:ea typeface="Times New Roman"/>
              </a:rPr>
              <a:t>-д, 5. Время в пути 20-25 мин.  </a:t>
            </a:r>
          </a:p>
          <a:p>
            <a:pPr indent="270510" algn="just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ГБУЗ «ГКБ им И.В Давыдовского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ДЗМ»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(многопрофильный стационар с экстренным приемом) - 109240, Москва, </a:t>
            </a:r>
            <a:r>
              <a:rPr lang="ru-RU" sz="2400" dirty="0" err="1">
                <a:latin typeface="Times New Roman"/>
                <a:ea typeface="Times New Roman"/>
              </a:rPr>
              <a:t>ул.Яузская</a:t>
            </a:r>
            <a:r>
              <a:rPr lang="ru-RU" sz="2400" dirty="0">
                <a:latin typeface="Times New Roman"/>
                <a:ea typeface="Times New Roman"/>
              </a:rPr>
              <a:t>, д. 11, метро Таганская. Время в пути 30-40 мин.</a:t>
            </a:r>
          </a:p>
          <a:p>
            <a:pPr indent="270510" algn="just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ГБУЗ «ГВВ № 1 ДЗМ»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 - 109044, г. Москва, ул. 2-я Дубровская, д.13 – 30 мин.</a:t>
            </a:r>
          </a:p>
          <a:p>
            <a:pPr indent="270510" algn="just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ГБУЗ «ГКБ № 13 ДЗМ»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- Москва, </a:t>
            </a:r>
            <a:r>
              <a:rPr lang="ru-RU" sz="2400" dirty="0" err="1">
                <a:latin typeface="Times New Roman"/>
                <a:ea typeface="Times New Roman"/>
              </a:rPr>
              <a:t>Велозаводская</a:t>
            </a:r>
            <a:r>
              <a:rPr lang="ru-RU" sz="2400" dirty="0">
                <a:latin typeface="Times New Roman"/>
                <a:ea typeface="Times New Roman"/>
              </a:rPr>
              <a:t> ул., 1/1 с7. Время в пути – 40 мин.</a:t>
            </a:r>
          </a:p>
          <a:p>
            <a:pPr indent="450215" algn="just">
              <a:spcBef>
                <a:spcPts val="120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подстанция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№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21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ССиНМП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им. А.С.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Пучкова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ДЗМ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-</a:t>
            </a:r>
            <a:r>
              <a:rPr lang="ru-RU" b="1" i="1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109028</a:t>
            </a:r>
            <a:r>
              <a:rPr lang="ru-RU" dirty="0">
                <a:latin typeface="Times New Roman"/>
                <a:ea typeface="Times New Roman"/>
              </a:rPr>
              <a:t>, г. Москва, </a:t>
            </a:r>
            <a:r>
              <a:rPr lang="ru-RU" dirty="0" err="1">
                <a:latin typeface="Times New Roman"/>
                <a:ea typeface="Times New Roman"/>
              </a:rPr>
              <a:t>Яузский</a:t>
            </a:r>
            <a:r>
              <a:rPr lang="ru-RU" dirty="0">
                <a:latin typeface="Times New Roman"/>
                <a:ea typeface="Times New Roman"/>
              </a:rPr>
              <a:t> бул., 9/6, стр. 4.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9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534390"/>
            <a:ext cx="8645236" cy="427511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400" b="1" kern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roid Sans Fallback"/>
              </a:rPr>
              <a:t>ОКАЗАНИЕ ПОМОЩИ ПО ОТДЕЛЬНЫМ ПРОФИЛЯМ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kern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roid Sans Fallback"/>
              </a:rPr>
              <a:t>(ВНЕ РАЙОНА)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941936"/>
              </p:ext>
            </p:extLst>
          </p:nvPr>
        </p:nvGraphicFramePr>
        <p:xfrm>
          <a:off x="368136" y="1068780"/>
          <a:ext cx="11471564" cy="5353481"/>
        </p:xfrm>
        <a:graphic>
          <a:graphicData uri="http://schemas.openxmlformats.org/drawingml/2006/table">
            <a:tbl>
              <a:tblPr firstRow="1" firstCol="1" bandRow="1"/>
              <a:tblGrid>
                <a:gridCol w="2066306"/>
                <a:gridCol w="3883231"/>
                <a:gridCol w="3035649"/>
                <a:gridCol w="2486378"/>
              </a:tblGrid>
              <a:tr h="852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Специалист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Мед. организация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Адрес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Время в пути*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(общественным транспортом, мин.)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Онколог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ГКОБ №1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Бауманская ул., 17/1к1, 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25 мин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Психиатр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ГБУЗ ПКБ № 1</a:t>
                      </a:r>
                      <a:r>
                        <a:rPr lang="ru-RU" sz="1600" b="1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</a:rPr>
                        <a:t> им. Н.А. Алексеева ДЗМ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Загородное ш., 2, 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40 мин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Нарколог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ГБУЗ «НМПЦ наркологии ДЗМ» филиал 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Садовническая ул., 73, стр. 2, 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30 мин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Дерматовенеролог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ГБУЗ «МНПЦ дерматовенерологии и косметологии ДЗМ» филиал Пролетарский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</a:rPr>
                        <a:t>ул. Мельникова, 22,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30 мин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Фтизиатр 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Противотуберкулезный диспансер № 7 ЦАО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ул. Радио, 18, 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Droid Sans Fallback"/>
                        </a:rPr>
                        <a:t>15 мин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Травмпункт 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ГБУЗ « ГП 19 ДЗМ» филиал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</a:rPr>
                        <a:t>ГБУЗ «ГП № 64 ДЗМ» филиал 2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ул. Верхняя 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Хохловка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, д. 2 строение 1, Москва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</a:rPr>
                        <a:t>ул. Ладожская, д.4/6, стр.1,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Москва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30 мин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40 мин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  <a:latin typeface="Times New Roman"/>
                          <a:ea typeface="Droid Sans Fallback"/>
                        </a:rPr>
                        <a:t>Стоматолог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Стоматологическая поликлиника № 66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109316, г. Москва, Сосинский проезд, д. 8/12</a:t>
                      </a: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Droid Sans Fallback"/>
                        </a:rPr>
                        <a:t>36 мин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227" marR="682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8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0974" y="390525"/>
            <a:ext cx="9200531" cy="4385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ШТАТЫ И КАДРЫ МЕДИЦИНСКИХ РАБОТНИКОВ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врачи и медсест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5940"/>
            <a:ext cx="3704998" cy="39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9486" y="1676400"/>
            <a:ext cx="8015844" cy="4500563"/>
          </a:xfrm>
        </p:spPr>
        <p:txBody>
          <a:bodyPr>
            <a:normAutofit fontScale="925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ГБУЗ «ГП № 46 ДЗМ» работают 364 сотрудника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в том числе: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врачи – </a:t>
            </a:r>
            <a:r>
              <a:rPr lang="ru-RU" b="1" dirty="0">
                <a:latin typeface="Times New Roman"/>
                <a:ea typeface="Times New Roman"/>
              </a:rPr>
              <a:t>150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чел.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(6 кандидатов медицинских наук, 11 врачей с высшей категорией, 4 врача первой категории, 4 врача имеющих статус «Московский врач»); 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средний медицинский персонал – </a:t>
            </a:r>
            <a:r>
              <a:rPr lang="ru-RU" b="1" dirty="0">
                <a:latin typeface="Times New Roman"/>
                <a:ea typeface="Times New Roman"/>
              </a:rPr>
              <a:t>136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чел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(10 имеют высшую квалификационную категорию, 6 человек имеют первую квалификационную категорию); </a:t>
            </a:r>
            <a:endParaRPr lang="ru-RU" sz="18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Укомплектованность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медицинскими кадрами составляет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97,1%</a:t>
            </a:r>
            <a:r>
              <a:rPr lang="ru-RU" b="1" dirty="0">
                <a:latin typeface="Times New Roman"/>
                <a:ea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0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1754</TotalTime>
  <Words>1923</Words>
  <Application>Microsoft Office PowerPoint</Application>
  <PresentationFormat>Широкоэкранный</PresentationFormat>
  <Paragraphs>278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Droid Sans Fallback</vt:lpstr>
      <vt:lpstr>Symbol</vt:lpstr>
      <vt:lpstr>Times New Roman</vt:lpstr>
      <vt:lpstr>Тема Office</vt:lpstr>
      <vt:lpstr>Специальное оформление</vt:lpstr>
      <vt:lpstr>Государственное бюджетное учреждение здравоохранения  «ГОРОДСКАЯ ПОЛИКЛИНИКА № 46  Департамента здравоохранения города Москва»</vt:lpstr>
      <vt:lpstr>ОБЩАЯ ИНФОРМАЦИЯ</vt:lpstr>
      <vt:lpstr>СТРУКТУРА ГБУЗ «ГП №46 ДЗМ»</vt:lpstr>
      <vt:lpstr>                 Структура прикрепленного населения</vt:lpstr>
      <vt:lpstr>СТРУКТУРНЫЕ ПОДРАЗДЕЛЕНИЯ ГП № 46 ДЗМ, ОБЕСПЕЧИВАЮЩИЕ ТАГАНСКИЙ РАЙОН И РАСПОЛОЖЕННЫЕ НА ЕГО ТЕРРИТОРИИ</vt:lpstr>
      <vt:lpstr>СТРУКТУРНЫЕ ПОДРАЗДЕЛЕНИЯ ГП № 46 ДЗМ, ОБЕСПЕЧИВАЮЩИЕ ТАГАНСКИЙ РАЙОН, НО РАСПОЛОЖЕННЫЕ ВНЕ ЕГО ТЕРРИТОРИИ</vt:lpstr>
      <vt:lpstr>БЛИЖАЙШИЕ СТАЦИОНАРЫ и СМП</vt:lpstr>
      <vt:lpstr>ОКАЗАНИЕ ПОМОЩИ ПО ОТДЕЛЬНЫМ ПРОФИЛЯМ (ВНЕ РАЙОНА) </vt:lpstr>
      <vt:lpstr>ШТАТЫ И КАДРЫ МЕДИЦИНСКИХ РАБОТНИКОВ</vt:lpstr>
      <vt:lpstr>Отделения и кабинеты</vt:lpstr>
      <vt:lpstr>            </vt:lpstr>
      <vt:lpstr>Капитальный ремонт</vt:lpstr>
      <vt:lpstr>Капитальный ремонт филиала № 2</vt:lpstr>
      <vt:lpstr>Капитальный ремонт</vt:lpstr>
      <vt:lpstr>Распределение сотрудников филиала № 2</vt:lpstr>
      <vt:lpstr>Маршрутизация пациентов филиала № 2</vt:lpstr>
      <vt:lpstr>Презентация PowerPoint</vt:lpstr>
      <vt:lpstr>Схема маршрутизации пациентов филиала №2 </vt:lpstr>
      <vt:lpstr>Схема маршрутизации пациентов филиала №2 </vt:lpstr>
      <vt:lpstr>Презентация PowerPoint</vt:lpstr>
      <vt:lpstr>     Амбулаторный КТ-центр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Андреева</dc:creator>
  <cp:lastModifiedBy>User</cp:lastModifiedBy>
  <cp:revision>230</cp:revision>
  <cp:lastPrinted>2017-03-23T16:59:46Z</cp:lastPrinted>
  <dcterms:created xsi:type="dcterms:W3CDTF">2017-03-21T18:30:23Z</dcterms:created>
  <dcterms:modified xsi:type="dcterms:W3CDTF">2020-09-30T09:35:41Z</dcterms:modified>
</cp:coreProperties>
</file>