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5" r:id="rId4"/>
    <p:sldId id="258" r:id="rId5"/>
    <p:sldId id="281" r:id="rId6"/>
    <p:sldId id="279" r:id="rId7"/>
    <p:sldId id="277" r:id="rId8"/>
    <p:sldId id="286" r:id="rId9"/>
    <p:sldId id="266" r:id="rId10"/>
    <p:sldId id="274" r:id="rId11"/>
    <p:sldId id="287" r:id="rId12"/>
    <p:sldId id="280" r:id="rId13"/>
    <p:sldId id="267" r:id="rId14"/>
    <p:sldId id="282" r:id="rId15"/>
    <p:sldId id="288" r:id="rId1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116" d="100"/>
          <a:sy n="116" d="100"/>
        </p:scale>
        <p:origin x="162" y="102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70-4306-B8B3-2E23424BD8A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70-4306-B8B3-2E23424BD8A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8175</c:v>
                </c:pt>
                <c:pt idx="1">
                  <c:v>8834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7715191036974729"/>
                  <c:y val="-1.54961104152774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/>
                      <a:t>44,0 (90%)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47-4169-BEC4-9CDD522FA33D}"/>
                </c:ex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8789598774739313E-2"/>
                  <c:y val="-5.42363864534711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/>
                      <a:t>3,5 (10%)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47-4169-BEC4-9CDD522FA33D}"/>
                </c:ex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44,0 ставок</c:v>
                </c:pt>
                <c:pt idx="1">
                  <c:v>Свободно 3,5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48.5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76616076925917E-2"/>
                  <c:y val="4.956206854418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661-44D2-890D-A44CDB3918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99.3</c:v>
                </c:pt>
                <c:pt idx="1">
                  <c:v>98.3</c:v>
                </c:pt>
                <c:pt idx="2">
                  <c:v>98.2</c:v>
                </c:pt>
                <c:pt idx="3">
                  <c:v>97.1</c:v>
                </c:pt>
                <c:pt idx="4">
                  <c:v>96.1</c:v>
                </c:pt>
                <c:pt idx="5">
                  <c:v>95.8</c:v>
                </c:pt>
                <c:pt idx="6">
                  <c:v>98.3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661-44D2-890D-A44CDB3918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99.9</c:v>
                </c:pt>
                <c:pt idx="1">
                  <c:v>97.8</c:v>
                </c:pt>
                <c:pt idx="2">
                  <c:v>98.7</c:v>
                </c:pt>
                <c:pt idx="3">
                  <c:v>99.8</c:v>
                </c:pt>
                <c:pt idx="4">
                  <c:v>99</c:v>
                </c:pt>
                <c:pt idx="5">
                  <c:v>99.5</c:v>
                </c:pt>
                <c:pt idx="6">
                  <c:v>99.5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57611869153338E-2"/>
                  <c:y val="3.90762706948799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661-44D2-890D-A44CDB3918A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661-44D2-890D-A44CDB3918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95.9</c:v>
                </c:pt>
                <c:pt idx="1">
                  <c:v>95.4</c:v>
                </c:pt>
                <c:pt idx="2">
                  <c:v>94.9</c:v>
                </c:pt>
                <c:pt idx="3">
                  <c:v>96.7</c:v>
                </c:pt>
                <c:pt idx="4">
                  <c:v>95.1</c:v>
                </c:pt>
                <c:pt idx="5">
                  <c:v>95.4</c:v>
                </c:pt>
                <c:pt idx="6">
                  <c:v>99.7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9758232"/>
        <c:axId val="131052992"/>
      </c:lineChart>
      <c:catAx>
        <c:axId val="7975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31052992"/>
        <c:crosses val="autoZero"/>
        <c:auto val="1"/>
        <c:lblAlgn val="ctr"/>
        <c:lblOffset val="100"/>
        <c:noMultiLvlLbl val="0"/>
      </c:catAx>
      <c:valAx>
        <c:axId val="131052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75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5216780733847302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122029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2F-4665-A8E3-4125F5B719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571177066086969"/>
                  <c:y val="-2.18297726926089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115917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A2F-4665-A8E3-4125F5B719FF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169179</c:v>
                </c:pt>
                <c:pt idx="1">
                  <c:v>87169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Lbls>
            <c:dLbl>
              <c:idx val="0"/>
              <c:layout>
                <c:manualLayout>
                  <c:x val="0.12191030581705661"/>
                  <c:y val="-3.7540067705275952E-2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0293663373356017E-2"/>
                  <c:y val="5.7760330472345113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A4-4DD5-AAD1-93CF23F23E3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8332818489803604E-2"/>
                  <c:y val="5.92795381161936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A4-4DD5-AAD1-93CF23F23E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313240931579821E-2"/>
                  <c:y val="-6.28278933225797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профилактический осмотр 60%</c:v>
                </c:pt>
                <c:pt idx="1">
                  <c:v>диспансеризация 1,1%</c:v>
                </c:pt>
                <c:pt idx="2">
                  <c:v>патронаж 1,6%</c:v>
                </c:pt>
                <c:pt idx="3">
                  <c:v>прочие 37,3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69603</c:v>
                </c:pt>
                <c:pt idx="1">
                  <c:v>1176</c:v>
                </c:pt>
                <c:pt idx="2">
                  <c:v>1750</c:v>
                </c:pt>
                <c:pt idx="3">
                  <c:v>43388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49360508532417491"/>
          <c:w val="0.55454091993254717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67465349342437"/>
          <c:y val="2.2388667965278573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Lbls>
            <c:dLbl>
              <c:idx val="0"/>
              <c:layout>
                <c:manualLayout>
                  <c:x val="0.1299494609335041"/>
                  <c:y val="-4.5601026920763732E-2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BF-4AA1-9543-E2968FC6601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392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BF-4AA1-9543-E2968FC6601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5274394721250209"/>
                  <c:y val="-1.8240410768305491E-2"/>
                </c:manualLayout>
              </c:layout>
              <c:tx>
                <c:rich>
                  <a:bodyPr/>
                  <a:lstStyle/>
                  <a:p>
                    <a:fld id="{47A19DCD-6400-40CD-9313-D59EBFD824F8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5BF-4AA1-9543-E2968FC6601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неотложная помощь 7,7%</c:v>
                </c:pt>
                <c:pt idx="1">
                  <c:v>в поликлинике 77,9%</c:v>
                </c:pt>
                <c:pt idx="2">
                  <c:v>на дому 14,4%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9425</c:v>
                </c:pt>
                <c:pt idx="1">
                  <c:v>95051</c:v>
                </c:pt>
                <c:pt idx="2">
                  <c:v>17533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211619328"/>
        <c:axId val="210973192"/>
      </c:barChart>
      <c:catAx>
        <c:axId val="211619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973192"/>
        <c:crosses val="autoZero"/>
        <c:auto val="1"/>
        <c:lblAlgn val="ctr"/>
        <c:lblOffset val="100"/>
        <c:noMultiLvlLbl val="0"/>
      </c:catAx>
      <c:valAx>
        <c:axId val="2109731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161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667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667</c:v>
                </c:pt>
                <c:pt idx="1">
                  <c:v>23358</c:v>
                </c:pt>
                <c:pt idx="2">
                  <c:v>3490</c:v>
                </c:pt>
                <c:pt idx="3">
                  <c:v>3511</c:v>
                </c:pt>
                <c:pt idx="4">
                  <c:v>1861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355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355</c:v>
                </c:pt>
                <c:pt idx="1">
                  <c:v>22792</c:v>
                </c:pt>
                <c:pt idx="2">
                  <c:v>2899</c:v>
                </c:pt>
                <c:pt idx="3">
                  <c:v>3106</c:v>
                </c:pt>
                <c:pt idx="4">
                  <c:v>1388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0340736"/>
        <c:axId val="133481256"/>
      </c:barChart>
      <c:catAx>
        <c:axId val="10034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481256"/>
        <c:crosses val="autoZero"/>
        <c:auto val="1"/>
        <c:lblAlgn val="ctr"/>
        <c:lblOffset val="100"/>
        <c:noMultiLvlLbl val="0"/>
      </c:catAx>
      <c:valAx>
        <c:axId val="1334812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034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2964277117357332"/>
                  <c:y val="1.1622082811458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58,75 (92,5%)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9B-45D1-9EC2-BB532AB48355}"/>
                </c:ex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6085011718274707E-2"/>
                  <c:y val="-5.81104140572904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4,75</a:t>
                    </a:r>
                    <a:r>
                      <a:rPr lang="en-US" sz="1400" baseline="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7,5%)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9B-45D1-9EC2-BB532AB48355}"/>
                </c:ext>
                <c:ext xmlns:c15="http://schemas.microsoft.com/office/drawing/2012/chart" uri="{CE6537A1-D6FC-4f65-9D91-7224C49458BB}">
                  <c15:layout>
                    <c:manualLayout>
                      <c:w val="0.23150569248919428"/>
                      <c:h val="0.192190509425478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58,75 ставки</c:v>
                </c:pt>
                <c:pt idx="1">
                  <c:v>Свободно 4,75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66.75</c:v>
                </c:pt>
                <c:pt idx="1">
                  <c:v>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34643984663079763"/>
                  <c:y val="1.3559401654911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63,75</a:t>
                    </a:r>
                  </a:p>
                  <a:p>
                    <a:pPr algn="l">
                      <a:defRPr sz="14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(90%)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C22-4135-9A26-7131A1C6B15A}"/>
                </c:ex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0997997576989186E-3"/>
                  <c:y val="-9.87877038973937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7,0 (10%)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C22-4135-9A26-7131A1C6B15A}"/>
                </c:ex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63,75 ставок</c:v>
                </c:pt>
                <c:pt idx="1">
                  <c:v>Свободно 7,0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83.5</c:v>
                </c:pt>
                <c:pt idx="1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E0ECC3F-9287-4FAB-9EDE-FB607BE02DF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21B3DE-0913-4385-A81D-0D235EEFD284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29.png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8"/>
            <a:ext cx="5796996" cy="1772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ГБУЗ «ДГП № 104 ДЗМ»</a:t>
            </a:r>
          </a:p>
          <a:p>
            <a:pPr algn="l">
              <a:lnSpc>
                <a:spcPct val="120000"/>
              </a:lnSpc>
            </a:pPr>
            <a:r>
              <a:rPr lang="ru-RU" sz="2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Аристархова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Е.Ю.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ГБУЗ «ДГП № 104 ДЗМ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и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104 ДЗМ» филиалу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(район Таганский)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2766014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799856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2890186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104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2766014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799931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4804274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104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289018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92538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56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31" y="1577933"/>
            <a:ext cx="555797" cy="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10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5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Холтеровское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мониторирование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ЭКГ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Суточное </a:t>
            </a: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мониторирование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артериального давления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Электрокардиограф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411570"/>
            <a:ext cx="6336779" cy="474722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608512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 детская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диагностика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26670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2019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59958087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71041379"/>
              </p:ext>
            </p:extLst>
          </p:nvPr>
        </p:nvGraphicFramePr>
        <p:xfrm>
          <a:off x="3249244" y="142475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6668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 было нанято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 всего. Из них врачей 8 чел., СМП 5чел.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 (24 врача и 20 медсестер)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524295040"/>
              </p:ext>
            </p:extLst>
          </p:nvPr>
        </p:nvGraphicFramePr>
        <p:xfrm>
          <a:off x="6062153" y="1443185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Заголовок 1"/>
          <p:cNvSpPr txBox="1">
            <a:spLocks/>
          </p:cNvSpPr>
          <p:nvPr/>
        </p:nvSpPr>
        <p:spPr>
          <a:xfrm>
            <a:off x="6816080" y="259020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5879372" y="1124743"/>
            <a:ext cx="5833251" cy="56172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работники учреждения принимают активное участие в жизни города: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Летом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 врачи участвовали в проекте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«Шатры здоровья»,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который проходил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парке «Таганский». За период проекта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отвечали на вопросы родителей, давали рекомендации по наблюдению детей, вакцинации, профилактике различных состояний.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2019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врач-хирург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104 ДЗМ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Козлова Ю.А. получила статус «Московский врач».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2702"/>
          <a:stretch/>
        </p:blipFill>
        <p:spPr>
          <a:xfrm>
            <a:off x="-240703" y="-111012"/>
            <a:ext cx="5879372" cy="7272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2019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497268"/>
            <a:chOff x="3809673" y="1100084"/>
            <a:chExt cx="2052306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педиатрам улучшилась на 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1,7%</a:t>
              </a:r>
            </a:p>
            <a:p>
              <a:endPara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специалистам 1-го </a:t>
              </a:r>
              <a:r>
                <a:rPr lang="ru-RU" sz="12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ур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улучшилась на 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1,2%</a:t>
              </a:r>
            </a:p>
            <a:p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 специалистам 2-го </a:t>
              </a:r>
              <a:r>
                <a:rPr lang="ru-RU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ур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улучшилась на </a:t>
              </a:r>
              <a:r>
                <a:rPr lang="ru-RU" sz="1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0,7%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89" y="2996366"/>
            <a:ext cx="2120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Открытие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стандарта организации рабочего пространства по принципу 5С на стойке информации и в кабинете дежурного врача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ЕРИС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Оцифровка вакцинации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функционала «Медсестра прививочная»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104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104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241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6723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10330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2507747143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17053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613301508"/>
              </p:ext>
            </p:extLst>
          </p:nvPr>
        </p:nvGraphicFramePr>
        <p:xfrm>
          <a:off x="1271464" y="1928671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2351584" y="4365104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8033282" y="4662445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89008" y="4365104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0818" y="2481788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353" y="3797746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353" y="2039109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2070157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98,25%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583542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98,9%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4698957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6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в 2019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354961788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237946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2019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689629386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95107477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002827465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147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53,2%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–31,7%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% 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12,2%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15861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15861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15861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15861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28%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57,8%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12,2%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100,3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         100,4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      100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                  100,1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кори                101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            99,7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краснухи         100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          102,1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        101,2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             100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           102,1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             99,1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08168" y="5015498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99,1% до 102,1%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2018 год выполнены от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76954237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8389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26175" y="5653081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3" y="5601067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2" y="6200130"/>
            <a:ext cx="702145" cy="70077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77508" y="6183043"/>
            <a:ext cx="3816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Организована демонстрация роликов о здоровом образе жизни, о новостях столичного здравоохранения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2570</TotalTime>
  <Words>849</Words>
  <Application>Microsoft Office PowerPoint</Application>
  <PresentationFormat>Широкоэкранный</PresentationFormat>
  <Paragraphs>242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Тема Office</vt:lpstr>
      <vt:lpstr>Годовой отчет</vt:lpstr>
      <vt:lpstr>Основные показатели работы</vt:lpstr>
      <vt:lpstr>Презентация PowerPoint</vt:lpstr>
      <vt:lpstr>Посещения в 2019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195</cp:revision>
  <cp:lastPrinted>2020-08-27T08:27:26Z</cp:lastPrinted>
  <dcterms:created xsi:type="dcterms:W3CDTF">2019-02-11T07:19:05Z</dcterms:created>
  <dcterms:modified xsi:type="dcterms:W3CDTF">2020-09-22T08:59:45Z</dcterms:modified>
</cp:coreProperties>
</file>